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83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4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3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96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9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8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7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1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2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3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5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797127-2968-4D73-822C-CDCC9BA9C09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CB928C-4E63-44D3-AA05-41718EA9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7863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Познавательно-исследовательская </a:t>
            </a:r>
            <a:r>
              <a:rPr lang="ru-RU" sz="3200" b="1" dirty="0">
                <a:solidFill>
                  <a:srgbClr val="002060"/>
                </a:solidFill>
              </a:rPr>
              <a:t>деятельность как направление развития личности </a:t>
            </a:r>
            <a:r>
              <a:rPr lang="ru-RU" sz="3200" b="1" dirty="0" smtClean="0">
                <a:solidFill>
                  <a:srgbClr val="002060"/>
                </a:solidFill>
              </a:rPr>
              <a:t>дошкольника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087090"/>
            <a:ext cx="8689976" cy="1440873"/>
          </a:xfrm>
        </p:spPr>
        <p:txBody>
          <a:bodyPr/>
          <a:lstStyle/>
          <a:p>
            <a:r>
              <a:rPr lang="ru-RU" sz="1800" b="1" dirty="0"/>
              <a:t>Муниципальное бюджетное дошкольное образовательное учреждение детский сад №</a:t>
            </a:r>
            <a:r>
              <a:rPr lang="ru-RU" sz="1800" b="1" dirty="0" smtClean="0"/>
              <a:t>38 города </a:t>
            </a:r>
            <a:r>
              <a:rPr lang="ru-RU" sz="1800" b="1" dirty="0" err="1" smtClean="0"/>
              <a:t>Коврова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04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2111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Содержание экспериментальной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 (фрагмент таблицы)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884141"/>
              </p:ext>
            </p:extLst>
          </p:nvPr>
        </p:nvGraphicFramePr>
        <p:xfrm>
          <a:off x="913772" y="1496291"/>
          <a:ext cx="10197572" cy="434692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78611">
                  <a:extLst>
                    <a:ext uri="{9D8B030D-6E8A-4147-A177-3AD203B41FA5}">
                      <a16:colId xmlns:a16="http://schemas.microsoft.com/office/drawing/2014/main" val="1895079602"/>
                    </a:ext>
                  </a:extLst>
                </a:gridCol>
                <a:gridCol w="2072083">
                  <a:extLst>
                    <a:ext uri="{9D8B030D-6E8A-4147-A177-3AD203B41FA5}">
                      <a16:colId xmlns:a16="http://schemas.microsoft.com/office/drawing/2014/main" val="3586453629"/>
                    </a:ext>
                  </a:extLst>
                </a:gridCol>
                <a:gridCol w="2723439">
                  <a:extLst>
                    <a:ext uri="{9D8B030D-6E8A-4147-A177-3AD203B41FA5}">
                      <a16:colId xmlns:a16="http://schemas.microsoft.com/office/drawing/2014/main" val="1670010768"/>
                    </a:ext>
                  </a:extLst>
                </a:gridCol>
                <a:gridCol w="2723439">
                  <a:extLst>
                    <a:ext uri="{9D8B030D-6E8A-4147-A177-3AD203B41FA5}">
                      <a16:colId xmlns:a16="http://schemas.microsoft.com/office/drawing/2014/main" val="3706705316"/>
                    </a:ext>
                  </a:extLst>
                </a:gridCol>
              </a:tblGrid>
              <a:tr h="542125">
                <a:tc rowSpan="2">
                  <a:txBody>
                    <a:bodyPr/>
                    <a:lstStyle/>
                    <a:p>
                      <a:pPr marL="152400" indent="1524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10" dirty="0" smtClean="0">
                        <a:effectLst/>
                      </a:endParaRPr>
                    </a:p>
                    <a:p>
                      <a:pPr marL="152400" indent="1524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10" dirty="0" smtClean="0">
                          <a:effectLst/>
                        </a:rPr>
                        <a:t>Направления </a:t>
                      </a:r>
                      <a:r>
                        <a:rPr lang="ru-RU" sz="1800" u="none" strike="noStrike" spc="10" dirty="0">
                          <a:effectLst/>
                        </a:rPr>
                        <a:t>экспериментальной деятельности детей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 gridSpan="3"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10" dirty="0" smtClean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10" dirty="0" smtClean="0">
                          <a:effectLst/>
                        </a:rPr>
                        <a:t>Задачи </a:t>
                      </a:r>
                      <a:r>
                        <a:rPr lang="ru-RU" sz="1800" u="none" strike="noStrike" spc="10" dirty="0">
                          <a:effectLst/>
                        </a:rPr>
                        <a:t>развития</a:t>
                      </a:r>
                      <a:endParaRPr lang="ru-RU" sz="1800" spc="10" dirty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spc="10" dirty="0">
                          <a:effectLst/>
                        </a:rPr>
                        <a:t> 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18086"/>
                  </a:ext>
                </a:extLst>
              </a:tr>
              <a:tr h="629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10" dirty="0" smtClean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10" dirty="0" smtClean="0">
                          <a:effectLst/>
                        </a:rPr>
                        <a:t>3—4 </a:t>
                      </a:r>
                      <a:r>
                        <a:rPr lang="ru-RU" sz="1800" u="none" strike="noStrike" spc="10" dirty="0">
                          <a:effectLst/>
                        </a:rPr>
                        <a:t>года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10" dirty="0" smtClean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10" dirty="0" smtClean="0">
                          <a:effectLst/>
                        </a:rPr>
                        <a:t>4—5 </a:t>
                      </a:r>
                      <a:r>
                        <a:rPr lang="ru-RU" sz="1800" u="none" strike="noStrike" spc="10" dirty="0">
                          <a:effectLst/>
                        </a:rPr>
                        <a:t>лет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10" dirty="0" smtClean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10" dirty="0" smtClean="0">
                          <a:effectLst/>
                        </a:rPr>
                        <a:t>5—7 </a:t>
                      </a:r>
                      <a:r>
                        <a:rPr lang="ru-RU" sz="1800" u="none" strike="noStrike" spc="10" dirty="0">
                          <a:effectLst/>
                        </a:rPr>
                        <a:t>лет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960236008"/>
                  </a:ext>
                </a:extLst>
              </a:tr>
              <a:tr h="1358938"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Развитие </a:t>
                      </a:r>
                      <a:r>
                        <a:rPr lang="ru-RU" sz="1800" u="none" strike="noStrike" spc="5" dirty="0">
                          <a:effectLst/>
                        </a:rPr>
                        <a:t>представлений о химических свойствах веществ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Растворение </a:t>
                      </a:r>
                      <a:r>
                        <a:rPr lang="ru-RU" sz="1800" u="none" strike="noStrike" spc="5" dirty="0">
                          <a:effectLst/>
                        </a:rPr>
                        <a:t>различных веществ, температура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Взаимодействие </a:t>
                      </a:r>
                      <a:r>
                        <a:rPr lang="ru-RU" sz="1800" u="none" strike="noStrike" spc="5" dirty="0">
                          <a:effectLst/>
                        </a:rPr>
                        <a:t>раз­личных веществ при соединении (реакция) и их влияние на свойства других предметов, тем­пература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Выделение </a:t>
                      </a:r>
                      <a:r>
                        <a:rPr lang="ru-RU" sz="1800" u="none" strike="noStrike" spc="5" dirty="0">
                          <a:effectLst/>
                        </a:rPr>
                        <a:t>веществ из неоднородной смеси пу­тем отстаивания, фильт­рования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3145290623"/>
                  </a:ext>
                </a:extLst>
              </a:tr>
              <a:tr h="1750227"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Развитие </a:t>
                      </a:r>
                      <a:r>
                        <a:rPr lang="ru-RU" sz="1800" u="none" strike="noStrike" spc="5" dirty="0">
                          <a:effectLst/>
                        </a:rPr>
                        <a:t>элементарных представлений об основ­ных физических свойст­вах и явлениях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Магнит</a:t>
                      </a:r>
                      <a:r>
                        <a:rPr lang="ru-RU" sz="1800" u="none" strike="noStrike" spc="5" dirty="0">
                          <a:effectLst/>
                        </a:rPr>
                        <a:t>, солнечный свет и тепло, звук, свойства воды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Магнит </a:t>
                      </a:r>
                      <a:r>
                        <a:rPr lang="ru-RU" sz="1800" u="none" strike="noStrike" spc="5" dirty="0">
                          <a:effectLst/>
                        </a:rPr>
                        <a:t>и его свойства, отражение и преломле­ние света, звук, тепло­та, замерзание и таяние воды, пар, роса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 smtClean="0">
                          <a:effectLst/>
                        </a:rPr>
                        <a:t>Магнетизм</a:t>
                      </a:r>
                      <a:r>
                        <a:rPr lang="ru-RU" sz="1800" u="none" strike="noStrike" spc="5" dirty="0">
                          <a:effectLst/>
                        </a:rPr>
                        <a:t>, отражение и преломление света, звук, теплота, замерза­ние и таяние воды, осад­ки.</a:t>
                      </a:r>
                      <a:endParaRPr lang="ru-RU" sz="1800" spc="10" dirty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5" dirty="0">
                          <a:effectLst/>
                        </a:rPr>
                        <a:t>Испарение, сила тяготе­ния, трение, электриче­ство, инерция</a:t>
                      </a:r>
                      <a:endParaRPr lang="ru-RU" sz="18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413104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57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Классификация экспериментов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913774" y="1939636"/>
            <a:ext cx="10363826" cy="42117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По характеру объектов,</a:t>
            </a:r>
            <a:r>
              <a:rPr lang="ru-RU" dirty="0"/>
              <a:t> </a:t>
            </a:r>
            <a:r>
              <a:rPr lang="ru-RU" b="1" dirty="0"/>
              <a:t>используемых в эксперименте:</a:t>
            </a:r>
            <a:r>
              <a:rPr lang="ru-RU" dirty="0"/>
              <a:t> опыты с растениями, с животными, с объектами неживой природы, а также опыты, объектом которых является человек.</a:t>
            </a:r>
          </a:p>
          <a:p>
            <a:r>
              <a:rPr lang="ru-RU" b="1" dirty="0"/>
              <a:t>По месту проведения опытов:</a:t>
            </a:r>
            <a:r>
              <a:rPr lang="ru-RU" dirty="0"/>
              <a:t> в групповой комнате, н участке, в лесу и т. п.</a:t>
            </a:r>
          </a:p>
          <a:p>
            <a:r>
              <a:rPr lang="ru-RU" b="1" dirty="0"/>
              <a:t>По количеству детей:</a:t>
            </a:r>
            <a:r>
              <a:rPr lang="ru-RU" dirty="0"/>
              <a:t> индивидуальные, групповые, коллективные.</a:t>
            </a:r>
          </a:p>
          <a:p>
            <a:r>
              <a:rPr lang="ru-RU" b="1" dirty="0"/>
              <a:t>По причине проведения:</a:t>
            </a:r>
            <a:r>
              <a:rPr lang="ru-RU" dirty="0"/>
              <a:t> случайные, запланированные, поставленные в ответ на вопрос ребенка.</a:t>
            </a:r>
          </a:p>
          <a:p>
            <a:r>
              <a:rPr lang="ru-RU" b="1" dirty="0"/>
              <a:t>По характеру включения в педагогический процесс</a:t>
            </a:r>
            <a:r>
              <a:rPr lang="ru-RU" dirty="0"/>
              <a:t>: эпизодические (проводимые от случая к случаю) и систематически!</a:t>
            </a:r>
          </a:p>
          <a:p>
            <a:r>
              <a:rPr lang="ru-RU" b="1" dirty="0"/>
              <a:t>По продолжительности:</a:t>
            </a:r>
            <a:r>
              <a:rPr lang="ru-RU" dirty="0"/>
              <a:t> кратковременные (5—15 мину и длительные (свыше 15 минут).</a:t>
            </a:r>
          </a:p>
        </p:txBody>
      </p:sp>
    </p:spTree>
    <p:extLst>
      <p:ext uri="{BB962C8B-B14F-4D97-AF65-F5344CB8AC3E}">
        <p14:creationId xmlns:p14="http://schemas.microsoft.com/office/powerpoint/2010/main" val="65587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Классификация экспериментов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42656"/>
            <a:ext cx="10363826" cy="4558144"/>
          </a:xfrm>
        </p:spPr>
        <p:txBody>
          <a:bodyPr>
            <a:normAutofit fontScale="85000" lnSpcReduction="20000"/>
          </a:bodyPr>
          <a:lstStyle/>
          <a:p>
            <a:r>
              <a:rPr lang="ru-RU" b="1"/>
              <a:t>По количеству наблюдений за одним и тем же объектом:</a:t>
            </a:r>
            <a:r>
              <a:rPr lang="ru-RU"/>
              <a:t> од­нократные, многократные или циклические.</a:t>
            </a:r>
          </a:p>
          <a:p>
            <a:r>
              <a:rPr lang="ru-RU" b="1" dirty="0"/>
              <a:t>По месту в цикле:</a:t>
            </a:r>
            <a:r>
              <a:rPr lang="ru-RU" dirty="0"/>
              <a:t> первичные, повторные, заключительные и итоговые.</a:t>
            </a:r>
          </a:p>
          <a:p>
            <a:r>
              <a:rPr lang="ru-RU" b="1" dirty="0"/>
              <a:t>По характеру мыслительных операций:</a:t>
            </a:r>
            <a:r>
              <a:rPr lang="ru-RU" dirty="0"/>
              <a:t> констатирующие (позволяющие увидеть какое-то одно состояние объекта или одно явление вне связи с другими объектами и явлениями), сравнительные (позволяющие увидеть динамику процесса или отметить изменения в состоянии объекта), обобщающие (эксперименты, в которых прослеживаются общие закономер­ности процесса, изучаемого ранее по отдельным этапам).</a:t>
            </a:r>
          </a:p>
          <a:p>
            <a:r>
              <a:rPr lang="ru-RU" b="1" dirty="0"/>
              <a:t>По характеру познавательной активности детей:</a:t>
            </a:r>
            <a:r>
              <a:rPr lang="ru-RU" dirty="0"/>
              <a:t> иллюстра­тивные (детям все известно, и эксперимент только подтверж­дает знакомые факты), поисковые (дети не знают заранее, ка­ков будет результат), решение экспериментальных задач.</a:t>
            </a:r>
          </a:p>
          <a:p>
            <a:r>
              <a:rPr lang="ru-RU" b="1" dirty="0"/>
              <a:t>По способу применения в аудитории:</a:t>
            </a:r>
            <a:r>
              <a:rPr lang="ru-RU" dirty="0"/>
              <a:t> демонстрационные, фронтальные, индивидуальные.</a:t>
            </a:r>
          </a:p>
        </p:txBody>
      </p:sp>
    </p:spTree>
    <p:extLst>
      <p:ext uri="{BB962C8B-B14F-4D97-AF65-F5344CB8AC3E}">
        <p14:creationId xmlns:p14="http://schemas.microsoft.com/office/powerpoint/2010/main" val="228765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Направления экспериментальной деятельности дошкольников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b="1" dirty="0"/>
              <a:t>«</a:t>
            </a:r>
            <a:r>
              <a:rPr lang="ru-RU" sz="1600" b="1" dirty="0"/>
              <a:t>Живая природа» </a:t>
            </a:r>
            <a:r>
              <a:rPr lang="ru-RU" sz="1600" dirty="0"/>
              <a:t>(растения и животные как живые орга­низмы</a:t>
            </a:r>
            <a:r>
              <a:rPr lang="ru-RU" sz="1600" dirty="0" smtClean="0"/>
              <a:t>)</a:t>
            </a:r>
            <a:endParaRPr lang="ru-RU" sz="1600" dirty="0"/>
          </a:p>
          <a:p>
            <a:pPr lvl="0"/>
            <a:r>
              <a:rPr lang="ru-RU" sz="1600" b="1" dirty="0"/>
              <a:t>«Неживая природа» </a:t>
            </a:r>
            <a:r>
              <a:rPr lang="ru-RU" sz="1600" dirty="0"/>
              <a:t>(воздух, вода, почва и др</a:t>
            </a:r>
            <a:r>
              <a:rPr lang="ru-RU" sz="1600" dirty="0" smtClean="0"/>
              <a:t>.)</a:t>
            </a:r>
            <a:endParaRPr lang="ru-RU" sz="1600" dirty="0"/>
          </a:p>
          <a:p>
            <a:pPr lvl="0"/>
            <a:r>
              <a:rPr lang="ru-RU" sz="1600" dirty="0"/>
              <a:t>«</a:t>
            </a:r>
            <a:r>
              <a:rPr lang="ru-RU" sz="1600" b="1" dirty="0"/>
              <a:t>Физические явления» </a:t>
            </a:r>
            <a:r>
              <a:rPr lang="ru-RU" sz="1600" dirty="0"/>
              <a:t>(свет, звук, магнетизм, превраще­ние твердых тел в жидкие, жидких — в газообразные и наобо­рот и </a:t>
            </a:r>
            <a:r>
              <a:rPr lang="ru-RU" sz="1600" dirty="0" smtClean="0"/>
              <a:t>др.)</a:t>
            </a:r>
            <a:endParaRPr lang="ru-RU" sz="1600" dirty="0"/>
          </a:p>
          <a:p>
            <a:pPr lvl="0"/>
            <a:r>
              <a:rPr lang="ru-RU" sz="1600" b="1" dirty="0"/>
              <a:t>«Человек» </a:t>
            </a:r>
            <a:r>
              <a:rPr lang="ru-RU" sz="1600" dirty="0"/>
              <a:t>(функционирование организма </a:t>
            </a:r>
            <a:r>
              <a:rPr lang="ru-RU" sz="1600" dirty="0" smtClean="0"/>
              <a:t>и </a:t>
            </a:r>
            <a:r>
              <a:rPr lang="ru-RU" sz="1600" dirty="0"/>
              <a:t>др</a:t>
            </a:r>
            <a:r>
              <a:rPr lang="ru-RU" sz="1600" dirty="0" smtClean="0"/>
              <a:t>.)</a:t>
            </a:r>
            <a:endParaRPr lang="ru-RU" sz="1600" dirty="0"/>
          </a:p>
          <a:p>
            <a:pPr lvl="0"/>
            <a:r>
              <a:rPr lang="ru-RU" sz="1600" b="1" dirty="0"/>
              <a:t>«Рукотворный мир» </a:t>
            </a:r>
            <a:r>
              <a:rPr lang="ru-RU" sz="1600" dirty="0"/>
              <a:t>(материалы и их свойства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sz="1800" dirty="0"/>
          </a:p>
        </p:txBody>
      </p:sp>
      <p:pic>
        <p:nvPicPr>
          <p:cNvPr id="1026" name="Picture 2" descr="https://zvetnoe.ru/upload/catalog/2019/10/hittoys/exp/802_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6431"/>
            <a:ext cx="5105400" cy="34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9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Условия проведения экспериментов в ДОУ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5359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Максимальная простота конструкции приборов и правил обращения с </a:t>
            </a:r>
            <a:r>
              <a:rPr lang="ru-RU" dirty="0" smtClean="0"/>
              <a:t>ними</a:t>
            </a:r>
            <a:endParaRPr lang="ru-RU" dirty="0"/>
          </a:p>
          <a:p>
            <a:pPr lvl="0"/>
            <a:r>
              <a:rPr lang="ru-RU" dirty="0"/>
              <a:t>Безотказность действия приборов и однозначность полу­чаемых </a:t>
            </a:r>
            <a:r>
              <a:rPr lang="ru-RU" dirty="0" smtClean="0"/>
              <a:t>результатов</a:t>
            </a:r>
            <a:endParaRPr lang="ru-RU" dirty="0"/>
          </a:p>
          <a:p>
            <a:pPr lvl="0"/>
            <a:r>
              <a:rPr lang="ru-RU" dirty="0"/>
              <a:t>Показ только существенных сторон явления или </a:t>
            </a:r>
            <a:r>
              <a:rPr lang="ru-RU" dirty="0" smtClean="0"/>
              <a:t>про­цесса</a:t>
            </a:r>
            <a:endParaRPr lang="ru-RU" dirty="0"/>
          </a:p>
          <a:p>
            <a:pPr lvl="0"/>
            <a:r>
              <a:rPr lang="ru-RU" dirty="0"/>
              <a:t>Отчетливая видимость изучаемого </a:t>
            </a:r>
            <a:r>
              <a:rPr lang="ru-RU" dirty="0" smtClean="0"/>
              <a:t>явления</a:t>
            </a:r>
            <a:endParaRPr lang="ru-RU" dirty="0"/>
          </a:p>
          <a:p>
            <a:pPr lvl="0"/>
            <a:r>
              <a:rPr lang="ru-RU" dirty="0"/>
              <a:t>Возможность участия ребенка в повторном показе </a:t>
            </a:r>
            <a:r>
              <a:rPr lang="ru-RU" dirty="0" smtClean="0"/>
              <a:t>экс­перимента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4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Структура проведения эксперимента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Постановка цели, формулирование проблемы.</a:t>
            </a:r>
          </a:p>
          <a:p>
            <a:pPr lvl="0"/>
            <a:r>
              <a:rPr lang="ru-RU" dirty="0"/>
              <a:t>Выдвижение предположений, отбор способов проверки, выдвинутых де­тьми.</a:t>
            </a:r>
          </a:p>
          <a:p>
            <a:pPr lvl="0"/>
            <a:r>
              <a:rPr lang="ru-RU" dirty="0"/>
              <a:t>Проверка гипотез (опыты, эксперименты).</a:t>
            </a:r>
          </a:p>
          <a:p>
            <a:pPr lvl="0"/>
            <a:r>
              <a:rPr lang="ru-RU" dirty="0"/>
              <a:t>Подведение итогов, вывод.</a:t>
            </a:r>
          </a:p>
          <a:p>
            <a:pPr lvl="0"/>
            <a:r>
              <a:rPr lang="ru-RU" dirty="0"/>
              <a:t>Фиксация результатов деятельности.</a:t>
            </a:r>
          </a:p>
          <a:p>
            <a:pPr lvl="0"/>
            <a:r>
              <a:rPr lang="ru-RU" dirty="0"/>
              <a:t>Вопросы детей.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71505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2500" dirty="0"/>
              <a:t>Осознание того, что хочешь узнать.</a:t>
            </a:r>
          </a:p>
          <a:p>
            <a:pPr lvl="0"/>
            <a:r>
              <a:rPr lang="ru-RU" sz="2500" dirty="0"/>
              <a:t>Формулирование задачи исследования.</a:t>
            </a:r>
          </a:p>
          <a:p>
            <a:pPr lvl="0"/>
            <a:r>
              <a:rPr lang="ru-RU" sz="2500" dirty="0"/>
              <a:t>Продумывание методики эксперимента.</a:t>
            </a:r>
          </a:p>
          <a:p>
            <a:pPr lvl="0"/>
            <a:r>
              <a:rPr lang="ru-RU" sz="2500" dirty="0"/>
              <a:t>Выслушивание инструкций и критических замечаний.</a:t>
            </a:r>
          </a:p>
          <a:p>
            <a:pPr lvl="0"/>
            <a:r>
              <a:rPr lang="ru-RU" sz="2500" dirty="0"/>
              <a:t>Прогнозирование результатов.</a:t>
            </a:r>
          </a:p>
          <a:p>
            <a:pPr lvl="0"/>
            <a:r>
              <a:rPr lang="ru-RU" sz="2500" dirty="0"/>
              <a:t>Выполнение работы.</a:t>
            </a:r>
          </a:p>
          <a:p>
            <a:pPr lvl="0"/>
            <a:r>
              <a:rPr lang="ru-RU" sz="2500" dirty="0"/>
              <a:t>Соблюдение правил безопасности.</a:t>
            </a:r>
          </a:p>
          <a:p>
            <a:pPr lvl="0"/>
            <a:r>
              <a:rPr lang="ru-RU" sz="2500" dirty="0"/>
              <a:t>Наблюдение результатов.</a:t>
            </a:r>
          </a:p>
          <a:p>
            <a:pPr lvl="0"/>
            <a:r>
              <a:rPr lang="ru-RU" sz="2500" dirty="0"/>
              <a:t>Фиксирование результатов.</a:t>
            </a:r>
          </a:p>
          <a:p>
            <a:pPr lvl="0"/>
            <a:r>
              <a:rPr lang="ru-RU" sz="2500" dirty="0"/>
              <a:t>Анализ полученных данных.</a:t>
            </a:r>
          </a:p>
          <a:p>
            <a:pPr lvl="0"/>
            <a:r>
              <a:rPr lang="ru-RU" sz="2500" dirty="0"/>
              <a:t>Словесный отчет об увиденном.</a:t>
            </a:r>
          </a:p>
          <a:p>
            <a:pPr lvl="0"/>
            <a:r>
              <a:rPr lang="ru-RU" sz="2500" dirty="0"/>
              <a:t>Формулирование выводов.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13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Методы и приемы обучения. Формы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b="1" dirty="0" smtClean="0"/>
              <a:t>МЕТОДЫ И ПРИЕМЫ</a:t>
            </a:r>
          </a:p>
          <a:p>
            <a:pPr lvl="0"/>
            <a:r>
              <a:rPr lang="ru-RU" dirty="0" smtClean="0"/>
              <a:t>Показ</a:t>
            </a:r>
            <a:endParaRPr lang="ru-RU" dirty="0"/>
          </a:p>
          <a:p>
            <a:pPr lvl="0"/>
            <a:r>
              <a:rPr lang="ru-RU" dirty="0" smtClean="0"/>
              <a:t>Объяснение</a:t>
            </a:r>
            <a:endParaRPr lang="ru-RU" dirty="0"/>
          </a:p>
          <a:p>
            <a:pPr lvl="0"/>
            <a:r>
              <a:rPr lang="ru-RU" dirty="0"/>
              <a:t>Проведение простых опытов и </a:t>
            </a:r>
            <a:r>
              <a:rPr lang="ru-RU" dirty="0" smtClean="0"/>
              <a:t>экспериментов</a:t>
            </a:r>
            <a:endParaRPr lang="ru-RU" dirty="0"/>
          </a:p>
          <a:p>
            <a:pPr lvl="0"/>
            <a:r>
              <a:rPr lang="ru-RU" dirty="0" smtClean="0"/>
              <a:t>Наблюдения</a:t>
            </a:r>
            <a:endParaRPr lang="ru-RU" dirty="0"/>
          </a:p>
          <a:p>
            <a:pPr lvl="0"/>
            <a:r>
              <a:rPr lang="ru-RU" dirty="0" smtClean="0"/>
              <a:t>Сравнения</a:t>
            </a:r>
            <a:endParaRPr lang="ru-RU" dirty="0"/>
          </a:p>
          <a:p>
            <a:pPr lvl="0"/>
            <a:r>
              <a:rPr lang="ru-RU" dirty="0"/>
              <a:t>Чтение познавательной </a:t>
            </a:r>
            <a:r>
              <a:rPr lang="ru-RU" dirty="0" smtClean="0"/>
              <a:t>литературы</a:t>
            </a:r>
            <a:endParaRPr lang="ru-RU" dirty="0"/>
          </a:p>
          <a:p>
            <a:pPr lvl="0"/>
            <a:r>
              <a:rPr lang="ru-RU" dirty="0"/>
              <a:t>Просмотр учебных </a:t>
            </a:r>
            <a:r>
              <a:rPr lang="ru-RU" dirty="0" smtClean="0"/>
              <a:t>кинофильмов</a:t>
            </a:r>
            <a:endParaRPr lang="ru-RU" dirty="0"/>
          </a:p>
          <a:p>
            <a:pPr lvl="0"/>
            <a:r>
              <a:rPr lang="ru-RU" dirty="0"/>
              <a:t>Беседы познавательного </a:t>
            </a:r>
            <a:r>
              <a:rPr lang="ru-RU" dirty="0" smtClean="0"/>
              <a:t>характера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b="1" dirty="0" smtClean="0"/>
              <a:t>ФОРМЫ</a:t>
            </a:r>
          </a:p>
          <a:p>
            <a:pPr lvl="0"/>
            <a:r>
              <a:rPr lang="ru-RU" dirty="0" smtClean="0"/>
              <a:t>познавательное </a:t>
            </a:r>
            <a:r>
              <a:rPr lang="ru-RU" dirty="0"/>
              <a:t>занятие или часть занятия;</a:t>
            </a:r>
          </a:p>
          <a:p>
            <a:pPr lvl="0"/>
            <a:r>
              <a:rPr lang="ru-RU" dirty="0"/>
              <a:t>совместная исследовательская деятельность (опыты, эк­сперименты);</a:t>
            </a:r>
          </a:p>
          <a:p>
            <a:pPr lvl="0"/>
            <a:r>
              <a:rPr lang="ru-RU" dirty="0"/>
              <a:t>наблюдение, труд в уголке и на участке;</a:t>
            </a:r>
          </a:p>
          <a:p>
            <a:pPr lvl="0"/>
            <a:r>
              <a:rPr lang="ru-RU" dirty="0"/>
              <a:t>совместная деятельность взрослого с детьми по преоб­разованию рукотворного мира (художественно-продуктивная деятельность);</a:t>
            </a:r>
          </a:p>
          <a:p>
            <a:pPr lvl="0"/>
            <a:r>
              <a:rPr lang="ru-RU" dirty="0" smtClean="0"/>
              <a:t>развлечения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07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МЕТОДИКА ПРОВЕДЕНИЯ ОПЫТОВ И </a:t>
            </a:r>
            <a:r>
              <a:rPr lang="ru-RU" b="1" dirty="0" smtClean="0">
                <a:solidFill>
                  <a:srgbClr val="002060"/>
                </a:solidFill>
              </a:rPr>
              <a:t>ЭКСПЕРИМЕНТОВ (фрагмент)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064328"/>
            <a:ext cx="10363826" cy="37268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Опыт — это наблюдение,</a:t>
            </a:r>
            <a:r>
              <a:rPr lang="ru-RU" dirty="0"/>
              <a:t> которое проводится в специаль­но организованных условиях. В детском саду проводятся опыты с предметами неживой природы, растениями и животными, причем во время опытов не­допустимо нанесение ущерба растениям и животным. Несложные опыты могут использоваться детьми в игровой деятельности и при уходе за животными и растениями уголка </a:t>
            </a:r>
            <a:r>
              <a:rPr lang="ru-RU" dirty="0" smtClean="0"/>
              <a:t>природы…</a:t>
            </a:r>
          </a:p>
          <a:p>
            <a:pPr marL="0" indent="0">
              <a:buNone/>
            </a:pPr>
            <a:r>
              <a:rPr lang="ru-RU" b="1" dirty="0"/>
              <a:t>Решение задач можно осуществлять в двух вариантах:</a:t>
            </a:r>
            <a:endParaRPr lang="ru-RU" dirty="0"/>
          </a:p>
          <a:p>
            <a:pPr lvl="0"/>
            <a:r>
              <a:rPr lang="ru-RU" dirty="0"/>
              <a:t>дети проводят эксперимент, не зная его результата, и таким </a:t>
            </a:r>
            <a:r>
              <a:rPr lang="ru-RU" dirty="0" smtClean="0"/>
              <a:t>образом </a:t>
            </a:r>
            <a:r>
              <a:rPr lang="ru-RU" dirty="0"/>
              <a:t>приобретают новые знания;</a:t>
            </a:r>
          </a:p>
          <a:p>
            <a:pPr lvl="0"/>
            <a:r>
              <a:rPr lang="ru-RU" dirty="0"/>
              <a:t>дети вначале предсказывают вариант, а затем проверяют, правильно ли они </a:t>
            </a:r>
            <a:r>
              <a:rPr lang="ru-RU" dirty="0" smtClean="0"/>
              <a:t>мыслили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60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77636"/>
            <a:ext cx="10364451" cy="10370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ПРАВИЛА БЕЗОПАСНОСТИ ПРИ ПРОВЕДЕНИИ ОПЫТОВ И ЭКСПЕРИМЕНТОВ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17963"/>
            <a:ext cx="10363826" cy="497378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Воспитанников необходимо обучать постановке </a:t>
            </a:r>
            <a:r>
              <a:rPr lang="ru-RU" dirty="0" smtClean="0"/>
              <a:t>опытов </a:t>
            </a:r>
            <a:endParaRPr lang="ru-RU" dirty="0"/>
          </a:p>
          <a:p>
            <a:pPr lvl="0"/>
            <a:r>
              <a:rPr lang="ru-RU" dirty="0"/>
              <a:t>Работа с детьми строится по принципу «от простого к сложному»: педагог должен знать на каждом этапе об уровне умений </a:t>
            </a:r>
            <a:r>
              <a:rPr lang="ru-RU" dirty="0" smtClean="0"/>
              <a:t>воспитанников</a:t>
            </a:r>
            <a:endParaRPr lang="ru-RU" dirty="0"/>
          </a:p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Все незнакомые процедуры осваиваются в следующей последовательности:</a:t>
            </a:r>
          </a:p>
          <a:p>
            <a:pPr lvl="0"/>
            <a:r>
              <a:rPr lang="ru-RU" dirty="0"/>
              <a:t>действие показывает </a:t>
            </a:r>
            <a:r>
              <a:rPr lang="ru-RU" dirty="0" smtClean="0"/>
              <a:t>педагог</a:t>
            </a:r>
            <a:endParaRPr lang="ru-RU" dirty="0"/>
          </a:p>
          <a:p>
            <a:pPr lvl="0"/>
            <a:r>
              <a:rPr lang="ru-RU" dirty="0"/>
              <a:t>действие повторяет или показывает кто-либо из детей, причем тот, кто заведомо совершит его неверно: это даст воз­можность сконцентрировать внимание на типичной </a:t>
            </a:r>
            <a:r>
              <a:rPr lang="ru-RU" dirty="0" smtClean="0"/>
              <a:t>ошибке</a:t>
            </a:r>
            <a:endParaRPr lang="ru-RU" dirty="0"/>
          </a:p>
          <a:p>
            <a:pPr lvl="0"/>
            <a:r>
              <a:rPr lang="ru-RU" dirty="0" smtClean="0"/>
              <a:t>действие </a:t>
            </a:r>
            <a:r>
              <a:rPr lang="ru-RU" dirty="0"/>
              <a:t>повторяет ребенок, который не допустит </a:t>
            </a:r>
            <a:r>
              <a:rPr lang="ru-RU" dirty="0" smtClean="0"/>
              <a:t>ошибки</a:t>
            </a:r>
            <a:endParaRPr lang="ru-RU" dirty="0"/>
          </a:p>
          <a:p>
            <a:pPr lvl="0"/>
            <a:r>
              <a:rPr lang="ru-RU" dirty="0"/>
              <a:t>действие осуществляют все вместе в медленном темпе, чтобы педагог имел возможность проконтролировать работу каждого </a:t>
            </a:r>
            <a:r>
              <a:rPr lang="ru-RU" dirty="0" smtClean="0"/>
              <a:t>ребенка</a:t>
            </a:r>
            <a:endParaRPr lang="ru-RU" dirty="0"/>
          </a:p>
          <a:p>
            <a:pPr lvl="0"/>
            <a:r>
              <a:rPr lang="ru-RU" dirty="0"/>
              <a:t>действие стало знакомым, и дети совершают его в обыч­ном </a:t>
            </a:r>
            <a:r>
              <a:rPr lang="ru-RU" dirty="0" smtClean="0"/>
              <a:t>темпе</a:t>
            </a:r>
            <a:endParaRPr lang="ru-RU" dirty="0"/>
          </a:p>
          <a:p>
            <a:pPr lvl="0"/>
            <a:r>
              <a:rPr lang="ru-RU" dirty="0" smtClean="0"/>
              <a:t>Для </a:t>
            </a:r>
            <a:r>
              <a:rPr lang="ru-RU" dirty="0"/>
              <a:t>обеспечения быстрого пресечения нежелательных действий имеет смысл выработать у детей условный рефлекс на какую-либо короткую команду, например на сигнал «Стоп</a:t>
            </a:r>
            <a:r>
              <a:rPr lang="ru-RU" dirty="0" smtClean="0"/>
              <a:t>!» </a:t>
            </a:r>
          </a:p>
          <a:p>
            <a:pPr lvl="0"/>
            <a:r>
              <a:rPr lang="ru-RU" dirty="0" smtClean="0"/>
              <a:t>Для </a:t>
            </a:r>
            <a:r>
              <a:rPr lang="ru-RU" dirty="0"/>
              <a:t>успешного руководства экспериментально-исследо­вательской деятельностью детей взрослый должен уметь ви­деть весь коллектив и распределять внимание между отдельны­ми воспитанниками, а также хорошо владеть фактическим ма­териалом и методикой проведения каждого </a:t>
            </a:r>
            <a:r>
              <a:rPr lang="ru-RU" dirty="0" smtClean="0"/>
              <a:t>опыта</a:t>
            </a:r>
            <a:endParaRPr lang="ru-RU" dirty="0"/>
          </a:p>
          <a:p>
            <a:pPr lvl="0"/>
            <a:r>
              <a:rPr lang="ru-RU" dirty="0"/>
              <a:t>Экспериментальная деятельность должна проводиться в спокойной </a:t>
            </a:r>
            <a:r>
              <a:rPr lang="ru-RU" dirty="0" smtClean="0"/>
              <a:t>обстановке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64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Экспериментальная деятельность дошкольников как культурная практика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К культурным практикам, осваиваемым дошкольниками, можно отнести все разнообразие исследовательских действий, а именно:</a:t>
            </a:r>
            <a:endParaRPr lang="ru-RU" dirty="0"/>
          </a:p>
          <a:p>
            <a:pPr lvl="0"/>
            <a:r>
              <a:rPr lang="ru-RU" dirty="0"/>
              <a:t>использование фототехники при проведении наблюдений;</a:t>
            </a:r>
          </a:p>
          <a:p>
            <a:pPr lvl="0"/>
            <a:r>
              <a:rPr lang="ru-RU" dirty="0"/>
              <a:t>организация взаимодействия с использованием игровой технологии «</a:t>
            </a:r>
            <a:r>
              <a:rPr lang="ru-RU" dirty="0" err="1"/>
              <a:t>квест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познавательно-исследовательская деятельность в семье (опыты, экспе­рименты, коллекционирование, путешествия по карте...);</a:t>
            </a:r>
          </a:p>
          <a:p>
            <a:pPr lvl="0"/>
            <a:r>
              <a:rPr lang="ru-RU" dirty="0"/>
              <a:t>развивающие возможности технологии «</a:t>
            </a:r>
            <a:r>
              <a:rPr lang="ru-RU" dirty="0" err="1"/>
              <a:t>лэпбук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создание </a:t>
            </a:r>
            <a:r>
              <a:rPr lang="en-US" dirty="0" err="1"/>
              <a:t>mimio</a:t>
            </a:r>
            <a:r>
              <a:rPr lang="ru-RU" dirty="0"/>
              <a:t>-проектов для организации деятельности детей по экс­периментированию;</a:t>
            </a:r>
          </a:p>
          <a:p>
            <a:pPr lvl="0"/>
            <a:r>
              <a:rPr lang="ru-RU" dirty="0"/>
              <a:t>создание макетов в процессе ознакомления с </a:t>
            </a:r>
            <a:r>
              <a:rPr lang="ru-RU" dirty="0" smtClean="0"/>
              <a:t>окружающим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37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Рассматриваемые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Актуальность</a:t>
            </a:r>
            <a:r>
              <a:rPr lang="ru-RU" dirty="0"/>
              <a:t> познавательно-исследовательской деятельности как направления развития личности </a:t>
            </a:r>
            <a:r>
              <a:rPr lang="ru-RU" dirty="0" smtClean="0"/>
              <a:t>дошкольника </a:t>
            </a:r>
            <a:r>
              <a:rPr lang="ru-RU" dirty="0"/>
              <a:t>(Требования Федерального государственного образовательного стандарта дошкольного образования</a:t>
            </a:r>
            <a:r>
              <a:rPr lang="ru-RU" dirty="0" smtClean="0"/>
              <a:t>) </a:t>
            </a:r>
            <a:endParaRPr lang="ru-RU" dirty="0"/>
          </a:p>
          <a:p>
            <a:pPr lvl="0"/>
            <a:r>
              <a:rPr lang="ru-RU" b="1" dirty="0"/>
              <a:t>Организация </a:t>
            </a:r>
            <a:r>
              <a:rPr lang="ru-RU" dirty="0"/>
              <a:t>опытно-экспериментальной работы в ДОУ (задачи, содержание, перспективное планирование, особенности организации, методика проведения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b="1" dirty="0" smtClean="0"/>
              <a:t>Проектный </a:t>
            </a:r>
            <a:r>
              <a:rPr lang="ru-RU" b="1" dirty="0"/>
              <a:t>метод </a:t>
            </a:r>
            <a:r>
              <a:rPr lang="ru-RU" dirty="0"/>
              <a:t>в организации познавательно-исследовательской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pPr lvl="0"/>
            <a:r>
              <a:rPr lang="ru-RU" b="1" dirty="0"/>
              <a:t>Культурные практики </a:t>
            </a:r>
            <a:r>
              <a:rPr lang="ru-RU" dirty="0"/>
              <a:t>познавательного развития детей дошкольного возраста (использование фототехники, </a:t>
            </a:r>
            <a:r>
              <a:rPr lang="ru-RU" dirty="0" err="1"/>
              <a:t>квест</a:t>
            </a:r>
            <a:r>
              <a:rPr lang="ru-RU" dirty="0"/>
              <a:t> – игра, создание макетов и др.)</a:t>
            </a:r>
          </a:p>
          <a:p>
            <a:r>
              <a:rPr lang="ru-RU" b="1" dirty="0"/>
              <a:t>Организация РППС </a:t>
            </a:r>
            <a:r>
              <a:rPr lang="ru-RU" dirty="0"/>
              <a:t>группы по </a:t>
            </a:r>
            <a:r>
              <a:rPr lang="ru-RU" dirty="0" smtClean="0"/>
              <a:t>экспериментированию</a:t>
            </a:r>
            <a:endParaRPr lang="ru-RU" dirty="0"/>
          </a:p>
          <a:p>
            <a:pPr lvl="0"/>
            <a:r>
              <a:rPr lang="ru-RU" b="1" dirty="0" smtClean="0"/>
              <a:t>Особенности </a:t>
            </a:r>
            <a:r>
              <a:rPr lang="ru-RU" b="1" dirty="0"/>
              <a:t>взаимодействия с семья</a:t>
            </a:r>
            <a:r>
              <a:rPr lang="ru-RU" dirty="0"/>
              <a:t>ми воспитанников по </a:t>
            </a:r>
            <a:r>
              <a:rPr lang="ru-RU" dirty="0" smtClean="0"/>
              <a:t>познавательно-исследовательской деятельности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0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Культурные практики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Использование фототехники при проведении </a:t>
            </a:r>
            <a:r>
              <a:rPr lang="ru-RU" b="1" dirty="0" smtClean="0"/>
              <a:t>наблюдений дошкольников</a:t>
            </a:r>
            <a:endParaRPr lang="ru-RU" b="1" dirty="0"/>
          </a:p>
          <a:p>
            <a:r>
              <a:rPr lang="ru-RU" dirty="0" smtClean="0"/>
              <a:t>Способ </a:t>
            </a:r>
            <a:r>
              <a:rPr lang="ru-RU" dirty="0" err="1"/>
              <a:t>фотофиксации</a:t>
            </a:r>
            <a:r>
              <a:rPr lang="ru-RU" dirty="0"/>
              <a:t> наблюдений, хода и результатов исследовательской работы опирается на наглядно-образное мышление, характерное для старших до­школьников</a:t>
            </a:r>
          </a:p>
        </p:txBody>
      </p:sp>
      <p:pic>
        <p:nvPicPr>
          <p:cNvPr id="7170" name="Picture 2" descr="https://mypresentation.ru/documents_6/ce306ed8e53fd5073f666af17ee6cbb9/img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7092"/>
            <a:ext cx="5106026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>
                <a:solidFill>
                  <a:srgbClr val="002060"/>
                </a:solidFill>
              </a:rPr>
              <a:t>организация взаимодействия с использованием игровой технологии «</a:t>
            </a:r>
            <a:r>
              <a:rPr lang="ru-RU" b="1" dirty="0" err="1">
                <a:solidFill>
                  <a:srgbClr val="002060"/>
                </a:solidFill>
              </a:rPr>
              <a:t>квест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b="1" dirty="0"/>
              <a:t>С помощью </a:t>
            </a:r>
            <a:r>
              <a:rPr lang="ru-RU" sz="2900" b="1" dirty="0" err="1"/>
              <a:t>квест</a:t>
            </a:r>
            <a:r>
              <a:rPr lang="ru-RU" sz="2900" b="1" dirty="0"/>
              <a:t>-игры дошкольники учатся:</a:t>
            </a:r>
          </a:p>
          <a:p>
            <a:pPr lvl="0"/>
            <a:r>
              <a:rPr lang="ru-RU" sz="2900" dirty="0"/>
              <a:t>активизировать познавательные и мыслительные процессы;</a:t>
            </a:r>
          </a:p>
          <a:p>
            <a:pPr lvl="0"/>
            <a:r>
              <a:rPr lang="ru-RU" sz="2900" dirty="0"/>
              <a:t>знакомиться с новой информацией;</a:t>
            </a:r>
          </a:p>
          <a:p>
            <a:pPr lvl="0"/>
            <a:r>
              <a:rPr lang="ru-RU" sz="2900" dirty="0"/>
              <a:t>закреплять имеющиеся знания;</a:t>
            </a:r>
          </a:p>
          <a:p>
            <a:pPr lvl="0"/>
            <a:r>
              <a:rPr lang="ru-RU" sz="2900" dirty="0"/>
              <a:t>применять знания посредством практических навыков и умений;</a:t>
            </a:r>
          </a:p>
          <a:p>
            <a:pPr lvl="0"/>
            <a:r>
              <a:rPr lang="ru-RU" sz="2900" dirty="0"/>
              <a:t>повышать атмосферу сплоченности и дружбы;</a:t>
            </a:r>
          </a:p>
          <a:p>
            <a:pPr lvl="0"/>
            <a:r>
              <a:rPr lang="ru-RU" sz="2900" dirty="0"/>
              <a:t>развивать самостоятельность, активность и инициативность;</a:t>
            </a:r>
          </a:p>
          <a:p>
            <a:pPr lvl="0"/>
            <a:r>
              <a:rPr lang="ru-RU" sz="2900" dirty="0"/>
              <a:t>формировать исследовательские </a:t>
            </a:r>
            <a:r>
              <a:rPr lang="ru-RU" sz="2900" dirty="0" smtClean="0"/>
              <a:t>навыки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endParaRPr lang="ru-RU" dirty="0"/>
          </a:p>
        </p:txBody>
      </p:sp>
      <p:pic>
        <p:nvPicPr>
          <p:cNvPr id="8194" name="Picture 2" descr="https://www.maam.ru/upload/blogs/detsad-901321-14877080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7281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9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Лэпбук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01092"/>
            <a:ext cx="5106026" cy="4544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b="1" i="1" dirty="0" err="1"/>
              <a:t>Лэпбук</a:t>
            </a:r>
            <a:r>
              <a:rPr lang="ru-RU" sz="1050" b="1" i="1" dirty="0"/>
              <a:t> по теме «Вода»,</a:t>
            </a:r>
            <a:r>
              <a:rPr lang="ru-RU" sz="1050" b="1" dirty="0"/>
              <a:t> </a:t>
            </a:r>
            <a:r>
              <a:rPr lang="ru-RU" sz="1050" dirty="0"/>
              <a:t>в котором собран материал: направленный на формирование словообразования; образование имен прилагательных (подбор определений воды: какая вода?); для обогащения и активизации словаря:</a:t>
            </a:r>
          </a:p>
          <a:p>
            <a:pPr lvl="0"/>
            <a:r>
              <a:rPr lang="ru-RU" sz="1050" b="1" dirty="0"/>
              <a:t>словарь существительных </a:t>
            </a:r>
            <a:r>
              <a:rPr lang="ru-RU" sz="1050" dirty="0"/>
              <a:t>(различные состояния воды: лед, пар, снег и т. д.). Обобщенные понятия, связанные с водой (водный транспорт, подводные обитатели). Где можно увидеть воду (капля, лужа, ручей, озеро, река, пруд, море, океан);</a:t>
            </a:r>
          </a:p>
          <a:p>
            <a:pPr lvl="0"/>
            <a:r>
              <a:rPr lang="ru-RU" sz="1050" b="1" dirty="0"/>
              <a:t>глагольный словарь </a:t>
            </a:r>
            <a:r>
              <a:rPr lang="ru-RU" sz="1050" dirty="0"/>
              <a:t>(что вода делает? Течет, бурлит, падает и т. д.);</a:t>
            </a:r>
          </a:p>
          <a:p>
            <a:pPr lvl="0"/>
            <a:r>
              <a:rPr lang="ru-RU" sz="1050" b="1" dirty="0"/>
              <a:t>для развития связной речи: </a:t>
            </a:r>
            <a:r>
              <a:rPr lang="ru-RU" sz="1050" dirty="0"/>
              <a:t>составление рассказов о воде; разгадывание загадок о воде;</a:t>
            </a:r>
          </a:p>
          <a:p>
            <a:pPr lvl="0"/>
            <a:r>
              <a:rPr lang="ru-RU" sz="1050" b="1" dirty="0"/>
              <a:t>для развития функций анализа и синтеза на уровне слова, предложения</a:t>
            </a:r>
            <a:r>
              <a:rPr lang="ru-RU" sz="1050" dirty="0"/>
              <a:t>: подбор схем звукового анализа и анализа предложений к картинкам и, на­оборот, подбор к схемам слов и предложений;</a:t>
            </a:r>
          </a:p>
          <a:p>
            <a:pPr lvl="0"/>
            <a:r>
              <a:rPr lang="ru-RU" sz="1050" b="1" dirty="0"/>
              <a:t>работа с буквами: </a:t>
            </a:r>
            <a:r>
              <a:rPr lang="ru-RU" sz="1050" dirty="0"/>
              <a:t>выкладывание слов, обозначающих различные состоя­ния воды.</a:t>
            </a:r>
          </a:p>
          <a:p>
            <a:pPr marL="0" indent="0">
              <a:buNone/>
            </a:pPr>
            <a:r>
              <a:rPr lang="ru-RU" sz="1050" dirty="0"/>
              <a:t> </a:t>
            </a:r>
          </a:p>
        </p:txBody>
      </p:sp>
      <p:pic>
        <p:nvPicPr>
          <p:cNvPr id="9220" name="Picture 4" descr="https://www.maam.ru/upload/blogs/detsad-278869-1486399471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13841"/>
          <a:stretch/>
        </p:blipFill>
        <p:spPr bwMode="auto">
          <a:xfrm>
            <a:off x="6096000" y="1011383"/>
            <a:ext cx="51822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3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Создание макетов в процессе ознакомления с окружающим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Типы макетов:</a:t>
            </a:r>
            <a:endParaRPr lang="ru-RU" dirty="0"/>
          </a:p>
          <a:p>
            <a:pPr lvl="0"/>
            <a:r>
              <a:rPr lang="ru-RU" dirty="0"/>
              <a:t>Макеты-модели — уменьшенные целостные объекты.</a:t>
            </a:r>
          </a:p>
          <a:p>
            <a:pPr lvl="0"/>
            <a:r>
              <a:rPr lang="ru-RU" dirty="0"/>
              <a:t>Макеты-карты — большие плоскости с обозначенными на них местами для возможных объектов и несколькими ключевыми объектами — маркерами пространства. Так, на макете-карте цветом выделяются дороги, площадки для зданий.</a:t>
            </a:r>
          </a:p>
          <a:p>
            <a:pPr lvl="0"/>
            <a:r>
              <a:rPr lang="ru-RU" dirty="0"/>
              <a:t>Ландшафтный макет-карта — это плоскость с обозначенной цветом при­родной территорией (лес, река, которая дополняется несколькими свободно размещаемыми на ней мелкими маркерами: деревьями, домиком, изгородью).</a:t>
            </a:r>
          </a:p>
          <a:p>
            <a:endParaRPr lang="ru-RU" dirty="0"/>
          </a:p>
        </p:txBody>
      </p:sp>
      <p:pic>
        <p:nvPicPr>
          <p:cNvPr id="2052" name="Picture 4" descr="http://edcommunity.ru/upload/resize_cache/main/758/600_600_1/45646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54" y="2366963"/>
            <a:ext cx="4596291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8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ОРГАНИЗАЦИЯ РАЗВИВАЮЩЕЙ ПРЕДМЕТНО-ПРОСТРАНСТВЕННОЙ </a:t>
            </a:r>
            <a:r>
              <a:rPr lang="ru-RU" b="1" dirty="0" smtClean="0">
                <a:solidFill>
                  <a:srgbClr val="002060"/>
                </a:solidFill>
              </a:rPr>
              <a:t>СРЕДЫ (фрагмент)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3580124"/>
              </p:ext>
            </p:extLst>
          </p:nvPr>
        </p:nvGraphicFramePr>
        <p:xfrm>
          <a:off x="913775" y="1898073"/>
          <a:ext cx="10364452" cy="410680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90768">
                  <a:extLst>
                    <a:ext uri="{9D8B030D-6E8A-4147-A177-3AD203B41FA5}">
                      <a16:colId xmlns:a16="http://schemas.microsoft.com/office/drawing/2014/main" val="68209446"/>
                    </a:ext>
                  </a:extLst>
                </a:gridCol>
                <a:gridCol w="1519886">
                  <a:extLst>
                    <a:ext uri="{9D8B030D-6E8A-4147-A177-3AD203B41FA5}">
                      <a16:colId xmlns:a16="http://schemas.microsoft.com/office/drawing/2014/main" val="2302200503"/>
                    </a:ext>
                  </a:extLst>
                </a:gridCol>
                <a:gridCol w="3872786">
                  <a:extLst>
                    <a:ext uri="{9D8B030D-6E8A-4147-A177-3AD203B41FA5}">
                      <a16:colId xmlns:a16="http://schemas.microsoft.com/office/drawing/2014/main" val="3005262880"/>
                    </a:ext>
                  </a:extLst>
                </a:gridCol>
                <a:gridCol w="4281012">
                  <a:extLst>
                    <a:ext uri="{9D8B030D-6E8A-4147-A177-3AD203B41FA5}">
                      <a16:colId xmlns:a16="http://schemas.microsoft.com/office/drawing/2014/main" val="676695990"/>
                    </a:ext>
                  </a:extLst>
                </a:gridCol>
              </a:tblGrid>
              <a:tr h="723933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№</a:t>
                      </a:r>
                      <a:endParaRPr lang="ru-RU" sz="1600" spc="10" dirty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spc="10" dirty="0">
                          <a:effectLst/>
                        </a:rPr>
                        <a:t>п/п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10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10" dirty="0" smtClean="0">
                          <a:effectLst/>
                        </a:rPr>
                        <a:t>Материал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10" dirty="0" smtClean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10" dirty="0" smtClean="0">
                          <a:effectLst/>
                        </a:rPr>
                        <a:t>3—5 </a:t>
                      </a:r>
                      <a:r>
                        <a:rPr lang="ru-RU" sz="1600" u="none" strike="noStrike" spc="10" dirty="0">
                          <a:effectLst/>
                        </a:rPr>
                        <a:t>лет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874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10" dirty="0" smtClean="0">
                        <a:effectLst/>
                      </a:endParaRPr>
                    </a:p>
                    <a:p>
                      <a:pPr marL="7874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10" dirty="0" smtClean="0">
                          <a:effectLst/>
                        </a:rPr>
                        <a:t>5—7 </a:t>
                      </a:r>
                      <a:r>
                        <a:rPr lang="ru-RU" sz="1600" u="none" strike="noStrike" spc="10" dirty="0">
                          <a:effectLst/>
                        </a:rPr>
                        <a:t>лет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553242"/>
                  </a:ext>
                </a:extLst>
              </a:tr>
              <a:tr h="1176391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1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Природный</a:t>
                      </a:r>
                      <a:endParaRPr lang="ru-RU" sz="1600" spc="10" dirty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spc="5" dirty="0">
                          <a:effectLst/>
                        </a:rPr>
                        <a:t>материал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Камешки </a:t>
                      </a:r>
                      <a:r>
                        <a:rPr lang="ru-RU" sz="1600" u="none" strike="noStrike" spc="5" dirty="0">
                          <a:effectLst/>
                        </a:rPr>
                        <a:t>разных цветов и формы, глина, земля разная по составу, песок крупный и мелкий (разный по цвету), ракушки, шишки, скорлупа орехов, кусочки коры деревьев, листья, веточки, семена фрук­тов и овощей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Минералы</a:t>
                      </a:r>
                      <a:r>
                        <a:rPr lang="ru-RU" sz="1600" u="none" strike="noStrike" spc="5" dirty="0">
                          <a:effectLst/>
                        </a:rPr>
                        <a:t>, уголь, птичьи перья, пух, шерсть (кошачья, собачья, овечья)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294839"/>
                  </a:ext>
                </a:extLst>
              </a:tr>
              <a:tr h="1269144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2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Приборы-помощники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Увеличительные </a:t>
                      </a:r>
                      <a:r>
                        <a:rPr lang="ru-RU" sz="1600" u="none" strike="noStrike" spc="5" dirty="0">
                          <a:effectLst/>
                        </a:rPr>
                        <a:t>стекла, безмен, песоч­ные часы (на 3, 5 минут), разнообразные магниты, бинокль, мерные ложки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Микроскоп</a:t>
                      </a:r>
                      <a:r>
                        <a:rPr lang="ru-RU" sz="1600" u="none" strike="noStrike" spc="5" dirty="0">
                          <a:effectLst/>
                        </a:rPr>
                        <a:t>, чашечные весы, песочные часы (на 1, 2, 3, 5 минут), компас, мерные кружки, разные счеты, набор гирь, секундомер, условные мерки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778616"/>
                  </a:ext>
                </a:extLst>
              </a:tr>
              <a:tr h="792932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3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Технические</a:t>
                      </a:r>
                      <a:endParaRPr lang="ru-RU" sz="1600" spc="10" dirty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spc="5" dirty="0">
                          <a:effectLst/>
                        </a:rPr>
                        <a:t>материалы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Металлические </a:t>
                      </a:r>
                      <a:r>
                        <a:rPr lang="ru-RU" sz="1600" u="none" strike="noStrike" spc="5" dirty="0">
                          <a:effectLst/>
                        </a:rPr>
                        <a:t>предметы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u="none" strike="noStrike" spc="5" dirty="0" smtClean="0">
                        <a:effectLst/>
                      </a:endParaRPr>
                    </a:p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5" dirty="0" smtClean="0">
                          <a:effectLst/>
                        </a:rPr>
                        <a:t>Гайки</a:t>
                      </a:r>
                      <a:r>
                        <a:rPr lang="ru-RU" sz="1600" u="none" strike="noStrike" spc="5" dirty="0">
                          <a:effectLst/>
                        </a:rPr>
                        <a:t>, винты, болтики, гвозди</a:t>
                      </a:r>
                      <a:endParaRPr lang="ru-RU" sz="16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37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000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Центр науки и экспериментирования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fsd.multiurok.ru/html/2019/07/06/s_5d20cd61b16fb/1181646_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0" y="2366963"/>
            <a:ext cx="471753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omanadvice.ru/sites/default/files/ugolok_eksperimentirovaniya_v_sredney_gruppe_0.jpg.crop_displa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86" y="2366963"/>
            <a:ext cx="474102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4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Центр науки и экспериментирования</a:t>
            </a:r>
            <a:endParaRPr lang="ru-RU" dirty="0"/>
          </a:p>
        </p:txBody>
      </p:sp>
      <p:pic>
        <p:nvPicPr>
          <p:cNvPr id="4098" name="Picture 2" descr="https://womanadvice.ru/sites/default/files/ugolok_eksperimentirovaniya_v_sredney_gruppe_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06" y="2366963"/>
            <a:ext cx="473758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etsad-189.ru/uploadedFiles/photoalbums/images/big/IMG_20181002_0751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02" y="2366963"/>
            <a:ext cx="463739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2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ОСОБЕННОСТИ ВЗАИМОДЕЙСТВИЯ С СЕМЬЯМИ </a:t>
            </a:r>
            <a:r>
              <a:rPr lang="ru-RU" b="1" dirty="0" smtClean="0">
                <a:solidFill>
                  <a:srgbClr val="002060"/>
                </a:solidFill>
              </a:rPr>
              <a:t>ВОСПИТАННИКОВ (фрагмент)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3883066"/>
              </p:ext>
            </p:extLst>
          </p:nvPr>
        </p:nvGraphicFramePr>
        <p:xfrm>
          <a:off x="913777" y="1842656"/>
          <a:ext cx="10364449" cy="44162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91924">
                  <a:extLst>
                    <a:ext uri="{9D8B030D-6E8A-4147-A177-3AD203B41FA5}">
                      <a16:colId xmlns:a16="http://schemas.microsoft.com/office/drawing/2014/main" val="1155273687"/>
                    </a:ext>
                  </a:extLst>
                </a:gridCol>
                <a:gridCol w="2309139">
                  <a:extLst>
                    <a:ext uri="{9D8B030D-6E8A-4147-A177-3AD203B41FA5}">
                      <a16:colId xmlns:a16="http://schemas.microsoft.com/office/drawing/2014/main" val="1864055119"/>
                    </a:ext>
                  </a:extLst>
                </a:gridCol>
                <a:gridCol w="2060188">
                  <a:extLst>
                    <a:ext uri="{9D8B030D-6E8A-4147-A177-3AD203B41FA5}">
                      <a16:colId xmlns:a16="http://schemas.microsoft.com/office/drawing/2014/main" val="1780738669"/>
                    </a:ext>
                  </a:extLst>
                </a:gridCol>
                <a:gridCol w="2201599">
                  <a:extLst>
                    <a:ext uri="{9D8B030D-6E8A-4147-A177-3AD203B41FA5}">
                      <a16:colId xmlns:a16="http://schemas.microsoft.com/office/drawing/2014/main" val="61616607"/>
                    </a:ext>
                  </a:extLst>
                </a:gridCol>
                <a:gridCol w="2201599">
                  <a:extLst>
                    <a:ext uri="{9D8B030D-6E8A-4147-A177-3AD203B41FA5}">
                      <a16:colId xmlns:a16="http://schemas.microsoft.com/office/drawing/2014/main" val="909559428"/>
                    </a:ext>
                  </a:extLst>
                </a:gridCol>
              </a:tblGrid>
              <a:tr h="387926">
                <a:tc rowSpan="2"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№</a:t>
                      </a:r>
                      <a:endParaRPr lang="ru-RU" sz="1400" spc="10" dirty="0">
                        <a:effectLst/>
                      </a:endParaRPr>
                    </a:p>
                    <a:p>
                      <a:pPr marL="50800" indent="-495300" algn="l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10" dirty="0">
                          <a:effectLst/>
                        </a:rPr>
                        <a:t>п/п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rowSpan="2"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10" dirty="0">
                          <a:effectLst/>
                        </a:rPr>
                        <a:t>Форма</a:t>
                      </a:r>
                      <a:endParaRPr lang="ru-RU" sz="1400" spc="10" dirty="0">
                        <a:effectLst/>
                      </a:endParaRPr>
                    </a:p>
                    <a:p>
                      <a:pPr indent="-495300"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10" dirty="0">
                          <a:effectLst/>
                        </a:rPr>
                        <a:t>взаимодействия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gridSpan="3">
                  <a:txBody>
                    <a:bodyPr/>
                    <a:lstStyle/>
                    <a:p>
                      <a:pPr marL="16002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Тема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64625"/>
                  </a:ext>
                </a:extLst>
              </a:tr>
              <a:tr h="55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 dirty="0">
                          <a:effectLst/>
                        </a:rPr>
                        <a:t>3—4 года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4—5 лет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marL="4572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5—7 лет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extLst>
                  <a:ext uri="{0D108BD9-81ED-4DB2-BD59-A6C34878D82A}">
                    <a16:rowId xmlns:a16="http://schemas.microsoft.com/office/drawing/2014/main" val="1157045353"/>
                  </a:ext>
                </a:extLst>
              </a:tr>
              <a:tr h="825127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1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Консультации, педа­гогические гостиные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«Детские мысли», «</a:t>
                      </a:r>
                      <a:r>
                        <a:rPr lang="ru-RU" sz="1400" u="none" strike="noStrike" spc="5" dirty="0" err="1">
                          <a:effectLst/>
                        </a:rPr>
                        <a:t>Любознайки</a:t>
                      </a:r>
                      <a:r>
                        <a:rPr lang="ru-RU" sz="1400" u="none" strike="noStrike" spc="5" dirty="0">
                          <a:effectLst/>
                        </a:rPr>
                        <a:t> в де­тском саду и дома»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«Открытия дошколят», «Детская любознатель­ность»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«Юный исследователь», «Познавательный интерес — залог успешного школьника»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extLst>
                  <a:ext uri="{0D108BD9-81ED-4DB2-BD59-A6C34878D82A}">
                    <a16:rowId xmlns:a16="http://schemas.microsoft.com/office/drawing/2014/main" val="1060878110"/>
                  </a:ext>
                </a:extLst>
              </a:tr>
              <a:tr h="772851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2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Творческие конкурсы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gridSpan="3"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«Музыкальные инструменты — своими руками», «Лучший гербарий» (растения, листья, кора деревьев), «Дорожные знаки», макеты, бумажные украшения к празднику, «Чудо-пуговица» и т. д.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63239"/>
                  </a:ext>
                </a:extLst>
              </a:tr>
              <a:tr h="739409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3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Опыты (практические рекомендации)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gridSpan="3"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На кухне, в ванной, в гостиной, на даче, на улице, в парке, в лесу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30134"/>
                  </a:ext>
                </a:extLst>
              </a:tr>
              <a:tr h="966063">
                <a:tc>
                  <a:txBody>
                    <a:bodyPr/>
                    <a:lstStyle/>
                    <a:p>
                      <a:pPr marL="50800" indent="-49530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10">
                          <a:effectLst/>
                        </a:rPr>
                        <a:t>4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>
                          <a:effectLst/>
                        </a:rPr>
                        <a:t>Тематические выстав­ки (поделки, рисун­ки), коллажи, детские рассуждалки</a:t>
                      </a:r>
                      <a:endParaRPr lang="ru-RU" sz="14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gridSpan="3">
                  <a:txBody>
                    <a:bodyPr/>
                    <a:lstStyle/>
                    <a:p>
                      <a:pPr indent="-4953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5" dirty="0">
                          <a:effectLst/>
                        </a:rPr>
                        <a:t>«Волшебница-вода», «Воздух-невидимка», «Ветерок-проказник», «Воздушный шарик — озорник», «Лети, лети, лепесток», «Гриб — это растение?», «Почему дует ветер?», «Почему пищит комар «Почему медведь зимой спит?», «Зачем опадают листья?»</a:t>
                      </a:r>
                      <a:endParaRPr lang="ru-RU" sz="14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4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68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b="1" dirty="0">
                <a:solidFill>
                  <a:srgbClr val="002060"/>
                </a:solidFill>
              </a:rPr>
              <a:t>Проектный метод в организации познавательно-исследовательской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078182"/>
            <a:ext cx="10363826" cy="4225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Познавательно-исследовательские проекты для детей среднего и старшего дошкольного </a:t>
            </a:r>
            <a:r>
              <a:rPr lang="ru-RU" b="1" dirty="0" smtClean="0"/>
              <a:t>возраста:</a:t>
            </a:r>
            <a:endParaRPr lang="ru-RU" dirty="0"/>
          </a:p>
          <a:p>
            <a:pPr lvl="0"/>
            <a:r>
              <a:rPr lang="ru-RU" dirty="0"/>
              <a:t>Волшебный мир камня. Каменная сказка.</a:t>
            </a:r>
          </a:p>
          <a:p>
            <a:pPr lvl="0"/>
            <a:r>
              <a:rPr lang="ru-RU" dirty="0"/>
              <a:t>Волшебное мыло</a:t>
            </a:r>
          </a:p>
          <a:p>
            <a:pPr lvl="0"/>
            <a:r>
              <a:rPr lang="ru-RU" dirty="0"/>
              <a:t>Всем необходимая вода</a:t>
            </a:r>
          </a:p>
          <a:p>
            <a:pPr lvl="0"/>
            <a:r>
              <a:rPr lang="ru-RU" dirty="0"/>
              <a:t>Лаборатория «Почемучка»</a:t>
            </a:r>
          </a:p>
          <a:p>
            <a:pPr lvl="0"/>
            <a:r>
              <a:rPr lang="ru-RU" dirty="0"/>
              <a:t>Маленький желудь и дуб – великан</a:t>
            </a:r>
          </a:p>
          <a:p>
            <a:pPr lvl="0"/>
            <a:r>
              <a:rPr lang="ru-RU" dirty="0"/>
              <a:t>Мусор нам не нужен</a:t>
            </a:r>
          </a:p>
          <a:p>
            <a:pPr lvl="0"/>
            <a:r>
              <a:rPr lang="ru-RU" dirty="0"/>
              <a:t>Природные краски</a:t>
            </a:r>
          </a:p>
          <a:p>
            <a:pPr lvl="0"/>
            <a:r>
              <a:rPr lang="ru-RU" dirty="0"/>
              <a:t>Пчела-великое чудо природы</a:t>
            </a:r>
          </a:p>
          <a:p>
            <a:pPr lvl="0"/>
            <a:r>
              <a:rPr lang="ru-RU" dirty="0"/>
              <a:t>Проект по тематической неделе «Мы – исследователи» </a:t>
            </a:r>
          </a:p>
        </p:txBody>
      </p:sp>
    </p:spTree>
    <p:extLst>
      <p:ext uri="{BB962C8B-B14F-4D97-AF65-F5344CB8AC3E}">
        <p14:creationId xmlns:p14="http://schemas.microsoft.com/office/powerpoint/2010/main" val="258583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3775" y="1219200"/>
            <a:ext cx="3935688" cy="160712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Николай </a:t>
            </a:r>
            <a:r>
              <a:rPr lang="ru-RU" sz="1800" b="1" i="1" dirty="0">
                <a:solidFill>
                  <a:srgbClr val="002060"/>
                </a:solidFill>
              </a:rPr>
              <a:t>Николаевич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Поддьяков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300" b="1" i="1" dirty="0" smtClean="0">
                <a:solidFill>
                  <a:srgbClr val="002060"/>
                </a:solidFill>
              </a:rPr>
              <a:t/>
            </a:r>
            <a:br>
              <a:rPr lang="ru-RU" sz="1300" b="1" i="1" dirty="0" smtClean="0">
                <a:solidFill>
                  <a:srgbClr val="002060"/>
                </a:solidFill>
              </a:rPr>
            </a:br>
            <a:r>
              <a:rPr lang="ru-RU" sz="1300" dirty="0" smtClean="0"/>
              <a:t>Советский </a:t>
            </a:r>
            <a:r>
              <a:rPr lang="ru-RU" sz="1300" dirty="0"/>
              <a:t>и российский психолог, исследователь в области педагогики и психологии дошкольного образования. Доктор психологических наук, кандидат педагогических наук, </a:t>
            </a:r>
            <a:r>
              <a:rPr lang="ru-RU" sz="1300" dirty="0" smtClean="0"/>
              <a:t>профессор.</a:t>
            </a:r>
            <a:br>
              <a:rPr lang="ru-RU" sz="1300" dirty="0" smtClean="0"/>
            </a:br>
            <a:r>
              <a:rPr lang="ru-RU" sz="1300" b="1" dirty="0" smtClean="0"/>
              <a:t>Основоположник метода детского экспериментирования в ДОУ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13774" y="3505200"/>
            <a:ext cx="3935689" cy="228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>«Детское </a:t>
            </a:r>
            <a:r>
              <a:rPr lang="ru-RU" sz="2000" b="1" i="1" dirty="0"/>
              <a:t>экспериментирование претенду­ет на роль ведущей деятельности в период </a:t>
            </a:r>
            <a:r>
              <a:rPr lang="ru-RU" sz="2000" b="1" i="1" dirty="0" smtClean="0"/>
              <a:t> до­школьного </a:t>
            </a:r>
            <a:r>
              <a:rPr lang="ru-RU" sz="2000" b="1" i="1" dirty="0"/>
              <a:t>развития </a:t>
            </a:r>
            <a:r>
              <a:rPr lang="ru-RU" sz="2000" b="1" i="1" dirty="0" smtClean="0"/>
              <a:t>ребенка»</a:t>
            </a:r>
            <a:endParaRPr lang="ru-RU" sz="2000" dirty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14338" name="Picture 2" descr="https://ds05.infourok.ru/uploads/ex/0245/00077c54-f286c24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62" y="609600"/>
            <a:ext cx="6243780" cy="46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Дошкольники — прирожденные </a:t>
            </a:r>
            <a:r>
              <a:rPr lang="ru-RU" b="1" dirty="0" smtClean="0">
                <a:solidFill>
                  <a:srgbClr val="002060"/>
                </a:solidFill>
              </a:rPr>
              <a:t>исследователи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ds05.infourok.ru/uploads/ex/0c78/001814cf-b013b076/hello_html_2693669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413" y="761121"/>
            <a:ext cx="6199187" cy="48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3774" y="3144982"/>
            <a:ext cx="3935689" cy="264621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познавательно-исследовательская деятельность- </a:t>
            </a:r>
            <a:r>
              <a:rPr lang="ru-RU" dirty="0" smtClean="0"/>
              <a:t>активность </a:t>
            </a:r>
            <a:r>
              <a:rPr lang="ru-RU" dirty="0"/>
              <a:t>ребенка, напрямую </a:t>
            </a:r>
            <a:r>
              <a:rPr lang="ru-RU" dirty="0" smtClean="0"/>
              <a:t>направлен­ная </a:t>
            </a:r>
            <a:r>
              <a:rPr lang="ru-RU" dirty="0"/>
              <a:t>на постижение устройства вещей, связей между явлениями окружающего мира, их упорядочение и </a:t>
            </a:r>
            <a:r>
              <a:rPr lang="ru-RU" dirty="0" smtClean="0"/>
              <a:t>систематизацию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26076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Ранний возраст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2341418"/>
            <a:ext cx="4350953" cy="344978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Познавательно-исследовательская </a:t>
            </a:r>
            <a:r>
              <a:rPr lang="ru-RU" sz="2800" dirty="0" smtClean="0"/>
              <a:t>деятельность – это </a:t>
            </a:r>
            <a:r>
              <a:rPr lang="ru-RU" dirty="0" smtClean="0"/>
              <a:t>простейшая </a:t>
            </a:r>
            <a:r>
              <a:rPr lang="ru-RU" dirty="0"/>
              <a:t>категоризация пред­метов по цвету, форме, назначению, </a:t>
            </a:r>
            <a:r>
              <a:rPr lang="ru-RU" dirty="0" smtClean="0"/>
              <a:t>процесс освоения сенсорных эталонов, простых орудийных действий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sz="2800" dirty="0"/>
          </a:p>
        </p:txBody>
      </p:sp>
      <p:pic>
        <p:nvPicPr>
          <p:cNvPr id="2050" name="Picture 2" descr="https://madou61.edummr.ru/wp-content/uploads/2020/04/1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165946"/>
            <a:ext cx="6199187" cy="40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8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56556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Дошкольный возраст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Детское экспериментирование</a:t>
            </a:r>
            <a:r>
              <a:rPr lang="ru-RU" sz="2000" dirty="0"/>
              <a:t> является одним из методов обучения и развития естественно-научных представлений </a:t>
            </a:r>
            <a:r>
              <a:rPr lang="ru-RU" sz="2000" dirty="0" smtClean="0"/>
              <a:t>до­школьников </a:t>
            </a:r>
            <a:endParaRPr lang="ru-RU" sz="2000" dirty="0"/>
          </a:p>
        </p:txBody>
      </p:sp>
      <p:pic>
        <p:nvPicPr>
          <p:cNvPr id="3074" name="Picture 2" descr="http://dou21.goruno-dubna.ru/wp-content/uploads/2019/10/ekspiriment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082967"/>
            <a:ext cx="6199187" cy="4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0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1751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проблема изучения и развития познавательного интереса </a:t>
            </a:r>
            <a:r>
              <a:rPr lang="ru-RU" sz="2400" b="1" dirty="0" smtClean="0">
                <a:solidFill>
                  <a:srgbClr val="00B050"/>
                </a:solidFill>
              </a:rPr>
              <a:t>дошкольников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5" y="3158837"/>
            <a:ext cx="3935689" cy="26323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Вопросы познавательной деятельности детей 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-образовательном процессе </a:t>
            </a:r>
            <a:r>
              <a:rPr lang="ru-RU" dirty="0" smtClean="0"/>
              <a:t>являются </a:t>
            </a:r>
            <a:r>
              <a:rPr lang="ru-RU" dirty="0"/>
              <a:t>актуальными, по­скольку есть необходимость совершенствования педагогического процесса в дошкольных </a:t>
            </a:r>
            <a:r>
              <a:rPr lang="ru-RU" dirty="0" smtClean="0"/>
              <a:t>учреждениях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100" name="Picture 4" descr="https://1.bp.blogspot.com/-iYbSoPjLNUY/XM6pbzLFBMI/AAAAAAAAPa0/EL6wzNxp1o8SZEbkr-dXjdeKmxJciYYsQCLcBGAs/s1600/i16605-image-original-2693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19" y="609600"/>
            <a:ext cx="5219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П. 2.7. </a:t>
            </a:r>
            <a:r>
              <a:rPr lang="ru-RU" sz="1800" dirty="0" smtClean="0"/>
              <a:t>…для </a:t>
            </a:r>
            <a:r>
              <a:rPr lang="ru-RU" sz="1800" dirty="0"/>
              <a:t>детей дошкольного возраста (3 года - 8 лет) </a:t>
            </a:r>
            <a:r>
              <a:rPr lang="ru-RU" sz="1800" b="1" dirty="0">
                <a:solidFill>
                  <a:srgbClr val="C00000"/>
                </a:solidFill>
              </a:rPr>
              <a:t>познавательно-исследовательская </a:t>
            </a:r>
            <a:r>
              <a:rPr lang="ru-RU" sz="1800" b="1" dirty="0" smtClean="0">
                <a:solidFill>
                  <a:srgbClr val="C00000"/>
                </a:solidFill>
              </a:rPr>
              <a:t>деятельность </a:t>
            </a:r>
            <a:r>
              <a:rPr lang="ru-RU" sz="1800" b="1" dirty="0" smtClean="0"/>
              <a:t>(исследования </a:t>
            </a:r>
            <a:r>
              <a:rPr lang="ru-RU" sz="1800" b="1" dirty="0"/>
              <a:t>объектов окружающего мира и экспериментирования с ними)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13794" y="3089564"/>
            <a:ext cx="5934949" cy="270163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П. 2.6.</a:t>
            </a:r>
            <a:r>
              <a:rPr lang="ru-RU" sz="1800" b="1" dirty="0" smtClean="0"/>
              <a:t> </a:t>
            </a:r>
            <a:r>
              <a:rPr lang="ru-RU" sz="1800" dirty="0" smtClean="0"/>
              <a:t>Познавательное </a:t>
            </a:r>
            <a:r>
              <a:rPr lang="ru-RU" sz="1800" dirty="0"/>
              <a:t>развитие предполагает </a:t>
            </a:r>
            <a:r>
              <a:rPr lang="ru-RU" sz="1800" b="1" dirty="0"/>
              <a:t>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</a:t>
            </a:r>
            <a:r>
              <a:rPr lang="ru-RU" sz="1800" dirty="0"/>
              <a:t> ….</a:t>
            </a:r>
          </a:p>
          <a:p>
            <a:endParaRPr lang="ru-RU" dirty="0"/>
          </a:p>
        </p:txBody>
      </p:sp>
      <p:pic>
        <p:nvPicPr>
          <p:cNvPr id="5122" name="Picture 2" descr="https://www.pedobsh.ru/upload/iblock/9d0/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89" y="449006"/>
            <a:ext cx="3728193" cy="54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0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969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</a:rPr>
              <a:t>Цели познавательно-исследовательской деятельности </a:t>
            </a:r>
            <a:r>
              <a:rPr lang="ru-RU" sz="2400" dirty="0">
                <a:solidFill>
                  <a:srgbClr val="C00000"/>
                </a:solidFill>
              </a:rPr>
              <a:t>— </a:t>
            </a:r>
            <a:r>
              <a:rPr lang="ru-RU" sz="2400" dirty="0"/>
              <a:t>способствовать развитию у детей дошкольного воз­раста познавательной активности, любознательности, стремления к самостоя­тельному познанию и размышлению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97829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2600" b="1" dirty="0"/>
              <a:t>Поддерживать детское любопытство </a:t>
            </a:r>
            <a:r>
              <a:rPr lang="ru-RU" sz="2600" dirty="0"/>
              <a:t>и развивать интерес детей к со­вместному со взрослым и самостоятельному познанию (наблюдать, обследо­вать, экспериментировать с разнообразными материалами).</a:t>
            </a:r>
          </a:p>
          <a:p>
            <a:pPr lvl="0"/>
            <a:r>
              <a:rPr lang="ru-RU" sz="2600" b="1" dirty="0"/>
              <a:t>Развивать познавательные и речевые умения: </a:t>
            </a:r>
            <a:r>
              <a:rPr lang="ru-RU" sz="2600" dirty="0"/>
              <a:t>по выявлению свойств, качеств и отношений объектов окружающего мира (предметного, природного, социального), использовать способы обследования предметов на разные органы чувств (погладить, надавить, нюхать, прокатить, попробовать на вкус, обвести пальцем контур);</a:t>
            </a:r>
          </a:p>
          <a:p>
            <a:pPr lvl="0"/>
            <a:r>
              <a:rPr lang="ru-RU" sz="2600" b="1" dirty="0"/>
              <a:t>замечать</a:t>
            </a:r>
            <a:r>
              <a:rPr lang="ru-RU" sz="2600" dirty="0"/>
              <a:t> противоречия, формулировать познавательную задачу, использовать разные способы проверки предположений, вариативные способы сравнения, с опорой на систему сенсорных эталонов упорядочивать, классифицировать объекты действительности, применять результаты познания в разных видах детской деятельности.</a:t>
            </a:r>
          </a:p>
          <a:p>
            <a:pPr lvl="0"/>
            <a:r>
              <a:rPr lang="ru-RU" sz="2600" b="1" dirty="0"/>
              <a:t>Развивать умение</a:t>
            </a:r>
            <a:r>
              <a:rPr lang="ru-RU" sz="2600" dirty="0"/>
              <a:t> замечать не только ярко представленные в предмете (объекте) свойства, но и менее заметные, скрытые; устанавливать связи между качествами предмета и его назначением, выявлять простейшие зависимое предметов (по форме, размеру, количеству) и прослеживать изменения объектов по одному-двум признакам.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97829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/>
              <a:t>Развивать самостоятельность, познавательную инициативу, творчество </a:t>
            </a:r>
            <a:r>
              <a:rPr lang="ru-RU" dirty="0"/>
              <a:t>в познавательно-исследовательской деятельности, поддерживать проявление индивидуальности в исследовательском поведении ребенка, избирательности детских интересов.</a:t>
            </a:r>
          </a:p>
          <a:p>
            <a:pPr lvl="0"/>
            <a:r>
              <a:rPr lang="ru-RU" b="1" dirty="0"/>
              <a:t>Формировать умение включаться в коллективное исследование,</a:t>
            </a:r>
            <a:r>
              <a:rPr lang="ru-RU" dirty="0"/>
              <a:t> обсуждать его ход, договариваться о совместных продуктивных действиях, выдвигать и доказывать свои предположения, представлять совместные результат познания.</a:t>
            </a:r>
          </a:p>
          <a:p>
            <a:pPr lvl="0"/>
            <a:r>
              <a:rPr lang="ru-RU" b="1" dirty="0"/>
              <a:t>Воспитывать гуманно-ценностное отношение к миру </a:t>
            </a:r>
            <a:r>
              <a:rPr lang="ru-RU" dirty="0"/>
              <a:t>на основе осознания ребенком некоторых связей и зависимостей в мире, места человека в нем.</a:t>
            </a:r>
          </a:p>
          <a:p>
            <a:pPr lvl="0"/>
            <a:r>
              <a:rPr lang="ru-RU" b="1" dirty="0"/>
              <a:t>Взаимодействовать с родителями </a:t>
            </a:r>
            <a:r>
              <a:rPr lang="ru-RU" dirty="0"/>
              <a:t>воспитанников, направляя их на формирование партнерства и сотрудничества в процессе воспитания активного и любознательного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4833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159</TotalTime>
  <Words>2211</Words>
  <Application>Microsoft Office PowerPoint</Application>
  <PresentationFormat>Широкоэкранный</PresentationFormat>
  <Paragraphs>246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Tw Cen MT</vt:lpstr>
      <vt:lpstr>Капля</vt:lpstr>
      <vt:lpstr>Познавательно-исследовательская деятельность как направление развития личности дошкольника </vt:lpstr>
      <vt:lpstr>Рассматриваемые вопросы</vt:lpstr>
      <vt:lpstr>  Николай Николаевич Поддьяков  Советский и российский психолог, исследователь в области педагогики и психологии дошкольного образования. Доктор психологических наук, кандидат педагогических наук, профессор. Основоположник метода детского экспериментирования в ДОУ </vt:lpstr>
      <vt:lpstr>Дошкольники — прирожденные исследователи </vt:lpstr>
      <vt:lpstr>Ранний возраст</vt:lpstr>
      <vt:lpstr>Дошкольный возраст</vt:lpstr>
      <vt:lpstr>проблема изучения и развития познавательного интереса дошкольников</vt:lpstr>
      <vt:lpstr>П. 2.7. …для детей дошкольного возраста (3 года - 8 лет) познавательно-исследовательская деятельность (исследования объектов окружающего мира и экспериментирования с ними)</vt:lpstr>
      <vt:lpstr>Цели познавательно-исследовательской деятельности — способствовать развитию у детей дошкольного воз­раста познавательной активности, любознательности, стремления к самостоя­тельному познанию и размышлению </vt:lpstr>
      <vt:lpstr>Содержание экспериментальной деятельности (фрагмент таблицы) </vt:lpstr>
      <vt:lpstr>Классификация экспериментов</vt:lpstr>
      <vt:lpstr>Классификация экспериментов</vt:lpstr>
      <vt:lpstr>Направления экспериментальной деятельности дошкольников</vt:lpstr>
      <vt:lpstr>Условия проведения экспериментов в ДОУ</vt:lpstr>
      <vt:lpstr>Структура проведения эксперимента</vt:lpstr>
      <vt:lpstr>Методы и приемы обучения. Формы</vt:lpstr>
      <vt:lpstr>МЕТОДИКА ПРОВЕДЕНИЯ ОПЫТОВ И ЭКСПЕРИМЕНТОВ (фрагмент) </vt:lpstr>
      <vt:lpstr>ПРАВИЛА БЕЗОПАСНОСТИ ПРИ ПРОВЕДЕНИИ ОПЫТОВ И ЭКСПЕРИМЕНТОВ   </vt:lpstr>
      <vt:lpstr>Экспериментальная деятельность дошкольников как культурная практика </vt:lpstr>
      <vt:lpstr>Культурные практики</vt:lpstr>
      <vt:lpstr>организация взаимодействия с использованием игровой технологии «квест» </vt:lpstr>
      <vt:lpstr>Лэпбук</vt:lpstr>
      <vt:lpstr>Создание макетов в процессе ознакомления с окружающим</vt:lpstr>
      <vt:lpstr>ОРГАНИЗАЦИЯ РАЗВИВАЮЩЕЙ ПРЕДМЕТНО-ПРОСТРАНСТВЕННОЙ СРЕДЫ (фрагмент) </vt:lpstr>
      <vt:lpstr>Центр науки и экспериментирования</vt:lpstr>
      <vt:lpstr>Центр науки и экспериментирования</vt:lpstr>
      <vt:lpstr>ОСОБЕННОСТИ ВЗАИМОДЕЙСТВИЯ С СЕМЬЯМИ ВОСПИТАННИКОВ (фрагмент) </vt:lpstr>
      <vt:lpstr>Проектный метод в организации познавательно-исследовательской деятельности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Познавательно-исследовательская деятельность как направление развития личности дошкольника </dc:title>
  <dc:creator>Галина Владимировна</dc:creator>
  <cp:lastModifiedBy>Галина Владимировна</cp:lastModifiedBy>
  <cp:revision>18</cp:revision>
  <dcterms:created xsi:type="dcterms:W3CDTF">2021-09-20T07:08:25Z</dcterms:created>
  <dcterms:modified xsi:type="dcterms:W3CDTF">2026-01-24T19:49:32Z</dcterms:modified>
</cp:coreProperties>
</file>